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72" r:id="rId10"/>
    <p:sldId id="271" r:id="rId11"/>
    <p:sldId id="264" r:id="rId12"/>
    <p:sldId id="265" r:id="rId13"/>
    <p:sldId id="266" r:id="rId14"/>
    <p:sldId id="267" r:id="rId15"/>
    <p:sldId id="268" r:id="rId16"/>
    <p:sldId id="269" r:id="rId17"/>
    <p:sldId id="270" r:id="rId18"/>
    <p:sldId id="273"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5859"/>
  </p:normalViewPr>
  <p:slideViewPr>
    <p:cSldViewPr snapToGrid="0">
      <p:cViewPr varScale="1">
        <p:scale>
          <a:sx n="90" d="100"/>
          <a:sy n="90" d="100"/>
        </p:scale>
        <p:origin x="232" y="6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F3948A-6E48-8009-716C-B1D5238F422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5C60B03-E564-5FD7-6968-BE3EBB020D6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0825B65-C3AC-2C0F-4448-26BF71833702}"/>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5" name="Footer Placeholder 4">
            <a:extLst>
              <a:ext uri="{FF2B5EF4-FFF2-40B4-BE49-F238E27FC236}">
                <a16:creationId xmlns:a16="http://schemas.microsoft.com/office/drawing/2014/main" id="{C5F9B744-4005-2263-0ED0-BDDC9C0F58B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0DDFBA-6EE0-3A1D-37CE-9CA66F13794B}"/>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16525753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F9DDA-6792-273D-94C2-F6FC2EB8898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18B8F20-D06B-3B4A-3B4E-FC91A66E8D8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CBB2ED-E5A5-0EE2-C4F1-C643766976D2}"/>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5" name="Footer Placeholder 4">
            <a:extLst>
              <a:ext uri="{FF2B5EF4-FFF2-40B4-BE49-F238E27FC236}">
                <a16:creationId xmlns:a16="http://schemas.microsoft.com/office/drawing/2014/main" id="{7B93443B-A62E-7CAE-B4E4-FC553560A7C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09A2F1D-8CDF-7993-7CEB-CEC50759BC66}"/>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3122281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469442-28B8-5D33-6FD0-51E56A11F72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E41B0D9-2CD6-5609-9E31-6FBE2380039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D9B16B-E71F-E149-59AD-BFBA4A28AACF}"/>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5" name="Footer Placeholder 4">
            <a:extLst>
              <a:ext uri="{FF2B5EF4-FFF2-40B4-BE49-F238E27FC236}">
                <a16:creationId xmlns:a16="http://schemas.microsoft.com/office/drawing/2014/main" id="{334840F6-6675-D994-6A64-5C4EB69482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B201D10-65F7-5266-7EB3-075F893481CD}"/>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2376030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4A8CD-F19B-85C3-4CDA-EBEA9DEF70A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339BEE5-BBE6-0463-1C36-DEA297AC964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D9A434-4D27-52DA-A4CD-AEAFF614A60E}"/>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5" name="Footer Placeholder 4">
            <a:extLst>
              <a:ext uri="{FF2B5EF4-FFF2-40B4-BE49-F238E27FC236}">
                <a16:creationId xmlns:a16="http://schemas.microsoft.com/office/drawing/2014/main" id="{E353A53B-9A37-D699-4558-701C884BB2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6D98E70-EAFD-C2D1-A192-88A000D1AF7A}"/>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18735004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43449-49F7-A70D-245C-A0142B27E14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3C75CB1-816F-1C16-08A5-60E2B0B7897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88B30DF-2D3E-8815-C34C-8577E87953A1}"/>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5" name="Footer Placeholder 4">
            <a:extLst>
              <a:ext uri="{FF2B5EF4-FFF2-40B4-BE49-F238E27FC236}">
                <a16:creationId xmlns:a16="http://schemas.microsoft.com/office/drawing/2014/main" id="{B7CE076B-8296-ADC6-8BEE-7DBAE5F7B2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42730A-74DE-DE75-90AF-2B10A37A5784}"/>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9870911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2E0089-9FE2-655A-DF94-3511BE1DA16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EA316B-75E2-67BE-55C2-873C7D6A70B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FE72724-D87E-725E-6D1E-03B477386FF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2E4D868-9662-3C27-C06E-D156C88ECB9F}"/>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6" name="Footer Placeholder 5">
            <a:extLst>
              <a:ext uri="{FF2B5EF4-FFF2-40B4-BE49-F238E27FC236}">
                <a16:creationId xmlns:a16="http://schemas.microsoft.com/office/drawing/2014/main" id="{E2B037D5-277B-311E-8C14-2D7C06B1EF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5EC141-F511-327A-C2D6-B72EE5C5D2F8}"/>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1819827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C01814-DB91-0AE5-D3BC-7891BF18815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AECDA34-AD01-E54F-910D-97CD31A22E8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92A1BD7-BADD-7ECC-3D32-A2096CA0D72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A699E47-BFB5-78D7-A92D-933BAC4FEE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C04AA07-86E9-0ACF-B0DC-106E8F5E364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6CFB2D7-F9E1-213B-EE0D-E9D956DE46BA}"/>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8" name="Footer Placeholder 7">
            <a:extLst>
              <a:ext uri="{FF2B5EF4-FFF2-40B4-BE49-F238E27FC236}">
                <a16:creationId xmlns:a16="http://schemas.microsoft.com/office/drawing/2014/main" id="{A53EF65C-5DA1-C229-C802-8FE55D7817F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DBC302-F91A-5077-3533-08449738DDC0}"/>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18080839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0C696-96B2-040F-5528-ED918F9928F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5C5D3F7-1979-6DDE-11DF-54F0D19E1279}"/>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4" name="Footer Placeholder 3">
            <a:extLst>
              <a:ext uri="{FF2B5EF4-FFF2-40B4-BE49-F238E27FC236}">
                <a16:creationId xmlns:a16="http://schemas.microsoft.com/office/drawing/2014/main" id="{6D49C445-1192-3EEE-578D-677784CF76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C74D97F-96C3-A62B-F6A6-B5B93EA40C39}"/>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5084843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4CC3A64-F6A5-4532-AF84-4C60278CE5D8}"/>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3" name="Footer Placeholder 2">
            <a:extLst>
              <a:ext uri="{FF2B5EF4-FFF2-40B4-BE49-F238E27FC236}">
                <a16:creationId xmlns:a16="http://schemas.microsoft.com/office/drawing/2014/main" id="{072C1348-2E51-BA01-E8F1-C53DB910202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236374-C788-9FEA-4CCF-169E6C560859}"/>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13331092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DD173-18A4-0496-3470-D2BD06F1E1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4FA5E8B-7D9E-7593-68EE-88EC89FC60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2559ED8-B9DB-9FAF-685B-5F689BC9981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29F6DD1-77A1-ED72-F442-5D174D5B8C51}"/>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6" name="Footer Placeholder 5">
            <a:extLst>
              <a:ext uri="{FF2B5EF4-FFF2-40B4-BE49-F238E27FC236}">
                <a16:creationId xmlns:a16="http://schemas.microsoft.com/office/drawing/2014/main" id="{CAA128CF-9D7F-42B9-DB92-AE03FD78C0C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CAD9D0-8B9B-14A5-44FD-ABFCBE3F6971}"/>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4285965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0C954-51F9-6A07-E8D9-F887877D664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5E68AF6B-22AA-200D-B6FC-A095C97832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272436A-9645-D496-8308-0129E4AFE6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4308C2-C4EF-3068-DCC2-8E81245BB51D}"/>
              </a:ext>
            </a:extLst>
          </p:cNvPr>
          <p:cNvSpPr>
            <a:spLocks noGrp="1"/>
          </p:cNvSpPr>
          <p:nvPr>
            <p:ph type="dt" sz="half" idx="10"/>
          </p:nvPr>
        </p:nvSpPr>
        <p:spPr/>
        <p:txBody>
          <a:bodyPr/>
          <a:lstStyle/>
          <a:p>
            <a:fld id="{DD5B977E-C236-4B42-AF51-3FE5F8A97F98}" type="datetimeFigureOut">
              <a:rPr lang="en-US" smtClean="0"/>
              <a:t>5/5/23</a:t>
            </a:fld>
            <a:endParaRPr lang="en-US"/>
          </a:p>
        </p:txBody>
      </p:sp>
      <p:sp>
        <p:nvSpPr>
          <p:cNvPr id="6" name="Footer Placeholder 5">
            <a:extLst>
              <a:ext uri="{FF2B5EF4-FFF2-40B4-BE49-F238E27FC236}">
                <a16:creationId xmlns:a16="http://schemas.microsoft.com/office/drawing/2014/main" id="{24FA829C-026C-C80C-72E8-7910C12E9A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7860B4-E1EA-EFF7-CAE4-78CA15068D5F}"/>
              </a:ext>
            </a:extLst>
          </p:cNvPr>
          <p:cNvSpPr>
            <a:spLocks noGrp="1"/>
          </p:cNvSpPr>
          <p:nvPr>
            <p:ph type="sldNum" sz="quarter" idx="12"/>
          </p:nvPr>
        </p:nvSpPr>
        <p:spPr/>
        <p:txBody>
          <a:bodyPr/>
          <a:lstStyle/>
          <a:p>
            <a:fld id="{B4A17DE0-2423-474A-8AE0-8A65B6A2788B}" type="slidenum">
              <a:rPr lang="en-US" smtClean="0"/>
              <a:t>‹#›</a:t>
            </a:fld>
            <a:endParaRPr lang="en-US"/>
          </a:p>
        </p:txBody>
      </p:sp>
    </p:spTree>
    <p:extLst>
      <p:ext uri="{BB962C8B-B14F-4D97-AF65-F5344CB8AC3E}">
        <p14:creationId xmlns:p14="http://schemas.microsoft.com/office/powerpoint/2010/main" val="1298547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2BBAC20-06F4-CA59-D795-49C2563368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72E7880-0CA8-CA11-D4CF-C4E107A73F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700565-4098-DDF6-EE6B-96CE88C5143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5B977E-C236-4B42-AF51-3FE5F8A97F98}" type="datetimeFigureOut">
              <a:rPr lang="en-US" smtClean="0"/>
              <a:t>5/5/23</a:t>
            </a:fld>
            <a:endParaRPr lang="en-US"/>
          </a:p>
        </p:txBody>
      </p:sp>
      <p:sp>
        <p:nvSpPr>
          <p:cNvPr id="5" name="Footer Placeholder 4">
            <a:extLst>
              <a:ext uri="{FF2B5EF4-FFF2-40B4-BE49-F238E27FC236}">
                <a16:creationId xmlns:a16="http://schemas.microsoft.com/office/drawing/2014/main" id="{503C37EC-7B4A-C85F-AB3D-4FA5EC3C9FB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AD642EF-318C-F72E-18D5-C30660BBEE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A17DE0-2423-474A-8AE0-8A65B6A2788B}" type="slidenum">
              <a:rPr lang="en-US" smtClean="0"/>
              <a:t>‹#›</a:t>
            </a:fld>
            <a:endParaRPr lang="en-US"/>
          </a:p>
        </p:txBody>
      </p:sp>
    </p:spTree>
    <p:extLst>
      <p:ext uri="{BB962C8B-B14F-4D97-AF65-F5344CB8AC3E}">
        <p14:creationId xmlns:p14="http://schemas.microsoft.com/office/powerpoint/2010/main" val="388572201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9" name="Rectangle 10248">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1" name="Rectangle 10250">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53" name="Rectangle 10252">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2E184AF-3DA9-A07C-E055-F7BC7ADEBB36}"/>
              </a:ext>
            </a:extLst>
          </p:cNvPr>
          <p:cNvSpPr>
            <a:spLocks noGrp="1"/>
          </p:cNvSpPr>
          <p:nvPr>
            <p:ph type="ctrTitle"/>
          </p:nvPr>
        </p:nvSpPr>
        <p:spPr>
          <a:xfrm>
            <a:off x="1383564" y="348865"/>
            <a:ext cx="9718111" cy="1576446"/>
          </a:xfrm>
        </p:spPr>
        <p:txBody>
          <a:bodyPr vert="horz" lIns="91440" tIns="45720" rIns="91440" bIns="45720" rtlCol="0" anchor="ctr">
            <a:normAutofit/>
          </a:bodyPr>
          <a:lstStyle/>
          <a:p>
            <a:pPr algn="l"/>
            <a:r>
              <a:rPr lang="en-US" sz="4000" kern="1200">
                <a:solidFill>
                  <a:srgbClr val="FFFFFF"/>
                </a:solidFill>
                <a:latin typeface="+mj-lt"/>
                <a:ea typeface="+mj-ea"/>
                <a:cs typeface="+mj-cs"/>
              </a:rPr>
              <a:t>Thermodynamics and Kinetics, with a bonus dose of equilibria and Le Chatelier’s principle</a:t>
            </a:r>
          </a:p>
        </p:txBody>
      </p:sp>
      <p:pic>
        <p:nvPicPr>
          <p:cNvPr id="10242" name="Picture 2" descr="Henri-Louis LeChatelier">
            <a:extLst>
              <a:ext uri="{FF2B5EF4-FFF2-40B4-BE49-F238E27FC236}">
                <a16:creationId xmlns:a16="http://schemas.microsoft.com/office/drawing/2014/main" id="{BB75F570-4128-A47F-5648-125F4BC43A2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2718" y="2615979"/>
            <a:ext cx="2680798" cy="36894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B4AC306-4D0F-B39C-02E0-D818C8E98AD9}"/>
              </a:ext>
            </a:extLst>
          </p:cNvPr>
          <p:cNvSpPr txBox="1"/>
          <p:nvPr/>
        </p:nvSpPr>
        <p:spPr>
          <a:xfrm>
            <a:off x="3752939" y="4077883"/>
            <a:ext cx="7600284" cy="765594"/>
          </a:xfrm>
          <a:prstGeom prst="rect">
            <a:avLst/>
          </a:prstGeom>
          <a:noFill/>
        </p:spPr>
        <p:txBody>
          <a:bodyPr wrap="square" rtlCol="0">
            <a:spAutoFit/>
          </a:bodyPr>
          <a:lstStyle/>
          <a:p>
            <a:pPr defTabSz="1078992">
              <a:spcAft>
                <a:spcPts val="600"/>
              </a:spcAft>
            </a:pPr>
            <a:r>
              <a:rPr lang="en-US" sz="2124" i="1" kern="1200">
                <a:solidFill>
                  <a:schemeClr val="tx1"/>
                </a:solidFill>
                <a:latin typeface="+mn-lt"/>
                <a:ea typeface="+mn-ea"/>
                <a:cs typeface="+mn-cs"/>
              </a:rPr>
              <a:t>Le </a:t>
            </a:r>
            <a:r>
              <a:rPr lang="en-US" sz="2124" i="1" kern="1200" err="1">
                <a:solidFill>
                  <a:schemeClr val="tx1"/>
                </a:solidFill>
                <a:latin typeface="+mn-lt"/>
                <a:ea typeface="+mn-ea"/>
                <a:cs typeface="+mn-cs"/>
              </a:rPr>
              <a:t>Chatelier</a:t>
            </a:r>
            <a:r>
              <a:rPr lang="en-US" sz="2124" i="1" kern="1200">
                <a:solidFill>
                  <a:schemeClr val="tx1"/>
                </a:solidFill>
                <a:latin typeface="+mn-lt"/>
                <a:ea typeface="+mn-ea"/>
                <a:cs typeface="+mn-cs"/>
              </a:rPr>
              <a:t> won the gold medal in high jump in the 1904 Olympic games at the age of 54.</a:t>
            </a:r>
            <a:endParaRPr lang="en-US" i="1"/>
          </a:p>
        </p:txBody>
      </p:sp>
    </p:spTree>
    <p:extLst>
      <p:ext uri="{BB962C8B-B14F-4D97-AF65-F5344CB8AC3E}">
        <p14:creationId xmlns:p14="http://schemas.microsoft.com/office/powerpoint/2010/main" val="33011200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F8B30D-BAEF-806E-70EA-5AB5C23F19D4}"/>
              </a:ext>
            </a:extLst>
          </p:cNvPr>
          <p:cNvSpPr>
            <a:spLocks noGrp="1"/>
          </p:cNvSpPr>
          <p:nvPr>
            <p:ph type="title"/>
          </p:nvPr>
        </p:nvSpPr>
        <p:spPr/>
        <p:txBody>
          <a:bodyPr/>
          <a:lstStyle/>
          <a:p>
            <a:r>
              <a:rPr lang="en-US" b="1" dirty="0"/>
              <a:t>Ways we can speed up reactions</a:t>
            </a:r>
          </a:p>
        </p:txBody>
      </p:sp>
      <p:sp>
        <p:nvSpPr>
          <p:cNvPr id="3" name="Content Placeholder 2">
            <a:extLst>
              <a:ext uri="{FF2B5EF4-FFF2-40B4-BE49-F238E27FC236}">
                <a16:creationId xmlns:a16="http://schemas.microsoft.com/office/drawing/2014/main" id="{8A0951D5-7211-E2E9-4ACD-86EE85EFEA0A}"/>
              </a:ext>
            </a:extLst>
          </p:cNvPr>
          <p:cNvSpPr>
            <a:spLocks noGrp="1"/>
          </p:cNvSpPr>
          <p:nvPr>
            <p:ph idx="1"/>
          </p:nvPr>
        </p:nvSpPr>
        <p:spPr>
          <a:xfrm>
            <a:off x="838200" y="1825625"/>
            <a:ext cx="6319838" cy="4064000"/>
          </a:xfrm>
        </p:spPr>
        <p:txBody>
          <a:bodyPr>
            <a:normAutofit/>
          </a:bodyPr>
          <a:lstStyle/>
          <a:p>
            <a:pPr marL="514350" indent="-514350">
              <a:buAutoNum type="arabicParenR"/>
            </a:pPr>
            <a:r>
              <a:rPr lang="en-US" dirty="0"/>
              <a:t>Heat the reaction mixture:  If you increase the temperature, there will be more energy to allow the reagents to overcome the activation energy.</a:t>
            </a:r>
          </a:p>
          <a:p>
            <a:pPr marL="514350" indent="-514350">
              <a:buAutoNum type="arabicParenR"/>
            </a:pPr>
            <a:r>
              <a:rPr lang="en-US" dirty="0"/>
              <a:t>Add a catalyst:  Catalysts work by providing a new mechanism for a reaction – one with lower activation energy.  Catalysts </a:t>
            </a:r>
          </a:p>
        </p:txBody>
      </p:sp>
      <p:sp>
        <p:nvSpPr>
          <p:cNvPr id="4" name="AutoShape 2" descr="Types of catalysts (article) | Kinetics | Khan Academy">
            <a:extLst>
              <a:ext uri="{FF2B5EF4-FFF2-40B4-BE49-F238E27FC236}">
                <a16:creationId xmlns:a16="http://schemas.microsoft.com/office/drawing/2014/main" id="{D6A843B3-393D-0874-BCE6-330ACA48D399}"/>
              </a:ext>
            </a:extLst>
          </p:cNvPr>
          <p:cNvSpPr>
            <a:spLocks noChangeAspect="1" noChangeArrowheads="1"/>
          </p:cNvSpPr>
          <p:nvPr/>
        </p:nvSpPr>
        <p:spPr bwMode="auto">
          <a:xfrm>
            <a:off x="5943599" y="3276599"/>
            <a:ext cx="4207933" cy="420793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224" name="Picture 8" descr="Effect of catalyst on energy diagram profile. | Download Scientific Diagram">
            <a:extLst>
              <a:ext uri="{FF2B5EF4-FFF2-40B4-BE49-F238E27FC236}">
                <a16:creationId xmlns:a16="http://schemas.microsoft.com/office/drawing/2014/main" id="{3A1EF8C5-F585-26F2-6290-1DC03D8788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56487" y="1825625"/>
            <a:ext cx="4064000" cy="406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4331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kinetics - Heat of reaction for a reversible reaction - Chemistry Stack  Exchange">
            <a:extLst>
              <a:ext uri="{FF2B5EF4-FFF2-40B4-BE49-F238E27FC236}">
                <a16:creationId xmlns:a16="http://schemas.microsoft.com/office/drawing/2014/main" id="{3EDDAA4B-479E-53BA-998C-D1E84B3645A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027906"/>
            <a:ext cx="3797300" cy="4927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3EA432E-5F89-1B37-E68C-97C1492F640F}"/>
              </a:ext>
            </a:extLst>
          </p:cNvPr>
          <p:cNvSpPr txBox="1"/>
          <p:nvPr/>
        </p:nvSpPr>
        <p:spPr>
          <a:xfrm>
            <a:off x="4923895" y="1808961"/>
            <a:ext cx="6786563" cy="3785652"/>
          </a:xfrm>
          <a:prstGeom prst="rect">
            <a:avLst/>
          </a:prstGeom>
          <a:noFill/>
        </p:spPr>
        <p:txBody>
          <a:bodyPr wrap="square" rtlCol="0">
            <a:spAutoFit/>
          </a:bodyPr>
          <a:lstStyle/>
          <a:p>
            <a:r>
              <a:rPr lang="en-US" sz="2400" dirty="0"/>
              <a:t>ALL reactions are reversible (to some extent)</a:t>
            </a:r>
          </a:p>
          <a:p>
            <a:pPr marL="285750" indent="-285750">
              <a:buFont typeface="Arial" panose="020B0604020202020204" pitchFamily="34" charset="0"/>
              <a:buChar char="•"/>
            </a:pPr>
            <a:r>
              <a:rPr lang="en-US" sz="2400" dirty="0"/>
              <a:t>In this energy diagram, we can see that the reactants turn to products if they overcome </a:t>
            </a:r>
            <a:r>
              <a:rPr lang="en-US" sz="2400" dirty="0" err="1"/>
              <a:t>E</a:t>
            </a:r>
            <a:r>
              <a:rPr lang="en-US" sz="2400" baseline="-25000" dirty="0" err="1"/>
              <a:t>a</a:t>
            </a:r>
            <a:r>
              <a:rPr lang="en-US" sz="2400" dirty="0"/>
              <a:t>(forward). Products, in turn, reform reactants if they overcome </a:t>
            </a:r>
            <a:r>
              <a:rPr lang="en-US" sz="2400" dirty="0" err="1"/>
              <a:t>E</a:t>
            </a:r>
            <a:r>
              <a:rPr lang="en-US" sz="2400" baseline="-25000" dirty="0" err="1"/>
              <a:t>a</a:t>
            </a:r>
            <a:r>
              <a:rPr lang="en-US" sz="2400" dirty="0"/>
              <a:t>(reverse).</a:t>
            </a:r>
          </a:p>
          <a:p>
            <a:pPr marL="285750" indent="-285750">
              <a:buFont typeface="Arial" panose="020B0604020202020204" pitchFamily="34" charset="0"/>
              <a:buChar char="•"/>
            </a:pPr>
            <a:r>
              <a:rPr lang="en-US" sz="2400" dirty="0"/>
              <a:t>If, </a:t>
            </a:r>
            <a:r>
              <a:rPr lang="en-US" sz="2400" dirty="0" err="1"/>
              <a:t>E</a:t>
            </a:r>
            <a:r>
              <a:rPr lang="en-US" sz="2400" baseline="-25000" dirty="0" err="1"/>
              <a:t>a</a:t>
            </a:r>
            <a:r>
              <a:rPr lang="en-US" sz="2400" dirty="0"/>
              <a:t>(forward) is less that </a:t>
            </a:r>
            <a:r>
              <a:rPr lang="en-US" sz="2400" dirty="0" err="1"/>
              <a:t>E</a:t>
            </a:r>
            <a:r>
              <a:rPr lang="en-US" sz="2400" baseline="-25000" dirty="0" err="1"/>
              <a:t>a</a:t>
            </a:r>
            <a:r>
              <a:rPr lang="en-US" sz="2400" dirty="0"/>
              <a:t>(reverse), the reaction will end up in a position where most of the stuff that’s formed is in the form of product.</a:t>
            </a:r>
          </a:p>
          <a:p>
            <a:pPr marL="285750" indent="-285750">
              <a:buFont typeface="Arial" panose="020B0604020202020204" pitchFamily="34" charset="0"/>
              <a:buChar char="•"/>
            </a:pPr>
            <a:r>
              <a:rPr lang="en-US" sz="2400" dirty="0"/>
              <a:t>But not all of it.</a:t>
            </a:r>
          </a:p>
          <a:p>
            <a:pPr marL="285750" indent="-285750">
              <a:buFont typeface="Arial" panose="020B0604020202020204" pitchFamily="34" charset="0"/>
              <a:buChar char="•"/>
            </a:pPr>
            <a:r>
              <a:rPr lang="en-US" sz="2400" dirty="0"/>
              <a:t>Let’s see an example…</a:t>
            </a:r>
          </a:p>
        </p:txBody>
      </p:sp>
    </p:spTree>
    <p:extLst>
      <p:ext uri="{BB962C8B-B14F-4D97-AF65-F5344CB8AC3E}">
        <p14:creationId xmlns:p14="http://schemas.microsoft.com/office/powerpoint/2010/main" val="3205523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797C49-46FA-5F7D-A0FD-A93698453F96}"/>
              </a:ext>
            </a:extLst>
          </p:cNvPr>
          <p:cNvSpPr>
            <a:spLocks noGrp="1"/>
          </p:cNvSpPr>
          <p:nvPr>
            <p:ph type="title"/>
          </p:nvPr>
        </p:nvSpPr>
        <p:spPr>
          <a:xfrm>
            <a:off x="409222" y="274814"/>
            <a:ext cx="10515600" cy="1325563"/>
          </a:xfrm>
        </p:spPr>
        <p:txBody>
          <a:bodyPr/>
          <a:lstStyle/>
          <a:p>
            <a:r>
              <a:rPr lang="en-US" b="1" dirty="0"/>
              <a:t>Playing with pennies</a:t>
            </a:r>
          </a:p>
        </p:txBody>
      </p:sp>
      <p:sp>
        <p:nvSpPr>
          <p:cNvPr id="3" name="Content Placeholder 2">
            <a:extLst>
              <a:ext uri="{FF2B5EF4-FFF2-40B4-BE49-F238E27FC236}">
                <a16:creationId xmlns:a16="http://schemas.microsoft.com/office/drawing/2014/main" id="{1D62023A-39DD-2595-37E3-E0E92522889E}"/>
              </a:ext>
            </a:extLst>
          </p:cNvPr>
          <p:cNvSpPr>
            <a:spLocks noGrp="1"/>
          </p:cNvSpPr>
          <p:nvPr>
            <p:ph idx="1"/>
          </p:nvPr>
        </p:nvSpPr>
        <p:spPr>
          <a:xfrm>
            <a:off x="681036" y="1690688"/>
            <a:ext cx="15824151" cy="7586805"/>
          </a:xfrm>
        </p:spPr>
        <p:txBody>
          <a:bodyPr/>
          <a:lstStyle/>
          <a:p>
            <a:pPr marL="0" indent="0">
              <a:buNone/>
            </a:pPr>
            <a:r>
              <a:rPr lang="en-US" dirty="0"/>
              <a:t>Pretend you’re Scrooge </a:t>
            </a:r>
            <a:r>
              <a:rPr lang="en-US" dirty="0" err="1"/>
              <a:t>McDuck</a:t>
            </a:r>
            <a:r>
              <a:rPr lang="en-US" dirty="0"/>
              <a:t>!</a:t>
            </a:r>
          </a:p>
        </p:txBody>
      </p:sp>
      <p:pic>
        <p:nvPicPr>
          <p:cNvPr id="8194" name="Picture 2" descr="Disney's Uncle Scrooge, latest victim of cancel culture - The Rio Times">
            <a:extLst>
              <a:ext uri="{FF2B5EF4-FFF2-40B4-BE49-F238E27FC236}">
                <a16:creationId xmlns:a16="http://schemas.microsoft.com/office/drawing/2014/main" id="{6C0717A1-E81D-4123-C2E0-B9B05A04D2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22736" y="2347913"/>
            <a:ext cx="5735081" cy="4295775"/>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a:extLst>
              <a:ext uri="{FF2B5EF4-FFF2-40B4-BE49-F238E27FC236}">
                <a16:creationId xmlns:a16="http://schemas.microsoft.com/office/drawing/2014/main" id="{26A656D6-55BF-81A1-C0F6-C3E806A28D62}"/>
              </a:ext>
            </a:extLst>
          </p:cNvPr>
          <p:cNvSpPr/>
          <p:nvPr/>
        </p:nvSpPr>
        <p:spPr>
          <a:xfrm>
            <a:off x="5667022" y="2517422"/>
            <a:ext cx="2302934" cy="22577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8AE1241-70C2-03B1-3801-4E847CA976A5}"/>
              </a:ext>
            </a:extLst>
          </p:cNvPr>
          <p:cNvSpPr txBox="1"/>
          <p:nvPr/>
        </p:nvSpPr>
        <p:spPr>
          <a:xfrm>
            <a:off x="6096000" y="2907647"/>
            <a:ext cx="1727200" cy="1477328"/>
          </a:xfrm>
          <a:prstGeom prst="rect">
            <a:avLst/>
          </a:prstGeom>
          <a:noFill/>
        </p:spPr>
        <p:txBody>
          <a:bodyPr wrap="square" rtlCol="0">
            <a:spAutoFit/>
          </a:bodyPr>
          <a:lstStyle/>
          <a:p>
            <a:r>
              <a:rPr lang="en-US" dirty="0">
                <a:solidFill>
                  <a:schemeClr val="bg1"/>
                </a:solidFill>
              </a:rPr>
              <a:t>My lawyers have requested we not use this image due to Disney lawsuits</a:t>
            </a:r>
          </a:p>
        </p:txBody>
      </p:sp>
    </p:spTree>
    <p:extLst>
      <p:ext uri="{BB962C8B-B14F-4D97-AF65-F5344CB8AC3E}">
        <p14:creationId xmlns:p14="http://schemas.microsoft.com/office/powerpoint/2010/main" val="1280570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0805B-68B0-C516-23FE-6CEE5ECFF199}"/>
              </a:ext>
            </a:extLst>
          </p:cNvPr>
          <p:cNvSpPr>
            <a:spLocks noGrp="1"/>
          </p:cNvSpPr>
          <p:nvPr>
            <p:ph type="title"/>
          </p:nvPr>
        </p:nvSpPr>
        <p:spPr/>
        <p:txBody>
          <a:bodyPr/>
          <a:lstStyle/>
          <a:p>
            <a:r>
              <a:rPr lang="en-US" b="1" dirty="0"/>
              <a:t>So, what happened here?</a:t>
            </a:r>
          </a:p>
        </p:txBody>
      </p:sp>
      <p:sp>
        <p:nvSpPr>
          <p:cNvPr id="3" name="Content Placeholder 2">
            <a:extLst>
              <a:ext uri="{FF2B5EF4-FFF2-40B4-BE49-F238E27FC236}">
                <a16:creationId xmlns:a16="http://schemas.microsoft.com/office/drawing/2014/main" id="{B3189046-F03F-ED5A-BD77-859DF3271E35}"/>
              </a:ext>
            </a:extLst>
          </p:cNvPr>
          <p:cNvSpPr>
            <a:spLocks noGrp="1"/>
          </p:cNvSpPr>
          <p:nvPr>
            <p:ph idx="1"/>
          </p:nvPr>
        </p:nvSpPr>
        <p:spPr>
          <a:xfrm>
            <a:off x="1131712" y="1836914"/>
            <a:ext cx="10515600" cy="4351338"/>
          </a:xfrm>
        </p:spPr>
        <p:txBody>
          <a:bodyPr/>
          <a:lstStyle/>
          <a:p>
            <a:pPr marL="0" indent="0">
              <a:buNone/>
            </a:pPr>
            <a:r>
              <a:rPr lang="en-US" dirty="0"/>
              <a:t>A process that can take place in both the forward and reverse directions is referred to as an equilibrium.  Equilibria have the following characteristics:</a:t>
            </a:r>
          </a:p>
          <a:p>
            <a:r>
              <a:rPr lang="en-US" dirty="0"/>
              <a:t>Constant concentrations:  The concentration of the reagent and product remain the same.</a:t>
            </a:r>
          </a:p>
          <a:p>
            <a:r>
              <a:rPr lang="en-US" dirty="0"/>
              <a:t>Forward rate = reverse rate</a:t>
            </a:r>
          </a:p>
          <a:p>
            <a:r>
              <a:rPr lang="en-US" dirty="0"/>
              <a:t>It’s a dynamic process – reagent </a:t>
            </a:r>
            <a:r>
              <a:rPr lang="en-US" dirty="0">
                <a:sym typeface="Wingdings" pitchFamily="2" charset="2"/>
              </a:rPr>
              <a:t> product and vice-versa.  Even though the concentrations don’t change, the molecules still interconvert.</a:t>
            </a:r>
            <a:endParaRPr lang="en-US" dirty="0"/>
          </a:p>
        </p:txBody>
      </p:sp>
    </p:spTree>
    <p:extLst>
      <p:ext uri="{BB962C8B-B14F-4D97-AF65-F5344CB8AC3E}">
        <p14:creationId xmlns:p14="http://schemas.microsoft.com/office/powerpoint/2010/main" val="15625968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C5F646-431D-70FD-7396-2F2911E837B2}"/>
              </a:ext>
            </a:extLst>
          </p:cNvPr>
          <p:cNvSpPr>
            <a:spLocks noGrp="1"/>
          </p:cNvSpPr>
          <p:nvPr>
            <p:ph type="title"/>
          </p:nvPr>
        </p:nvSpPr>
        <p:spPr/>
        <p:txBody>
          <a:bodyPr/>
          <a:lstStyle/>
          <a:p>
            <a:r>
              <a:rPr lang="en-US" b="1" dirty="0"/>
              <a:t>Messing with equilibria:</a:t>
            </a:r>
          </a:p>
        </p:txBody>
      </p:sp>
      <p:sp>
        <p:nvSpPr>
          <p:cNvPr id="3" name="Content Placeholder 2">
            <a:extLst>
              <a:ext uri="{FF2B5EF4-FFF2-40B4-BE49-F238E27FC236}">
                <a16:creationId xmlns:a16="http://schemas.microsoft.com/office/drawing/2014/main" id="{F1430205-A72A-137C-E391-C0E7E11AACAE}"/>
              </a:ext>
            </a:extLst>
          </p:cNvPr>
          <p:cNvSpPr>
            <a:spLocks noGrp="1"/>
          </p:cNvSpPr>
          <p:nvPr>
            <p:ph idx="1"/>
          </p:nvPr>
        </p:nvSpPr>
        <p:spPr>
          <a:xfrm>
            <a:off x="1210733" y="2141537"/>
            <a:ext cx="10515600" cy="4351338"/>
          </a:xfrm>
        </p:spPr>
        <p:txBody>
          <a:bodyPr/>
          <a:lstStyle/>
          <a:p>
            <a:pPr marL="0" indent="0">
              <a:buNone/>
            </a:pPr>
            <a:r>
              <a:rPr lang="en-US" dirty="0"/>
              <a:t>It is sometimes useful to alter equilibrium circumstances such the equilibrium shifts in some desirable fashion.  This is called “Le </a:t>
            </a:r>
            <a:r>
              <a:rPr lang="en-US" dirty="0" err="1"/>
              <a:t>Chatelier’s</a:t>
            </a:r>
            <a:r>
              <a:rPr lang="en-US" dirty="0"/>
              <a:t> principle”, which states that whenever you mess with an equilibrium, the equilibrium will try to undo whatever it is you did.</a:t>
            </a:r>
          </a:p>
          <a:p>
            <a:pPr marL="0" indent="0">
              <a:buNone/>
            </a:pPr>
            <a:endParaRPr lang="en-US" dirty="0">
              <a:latin typeface="+mj-lt"/>
            </a:endParaRPr>
          </a:p>
          <a:p>
            <a:pPr marL="0" indent="0">
              <a:buNone/>
            </a:pPr>
            <a:r>
              <a:rPr lang="en-US" dirty="0"/>
              <a:t>Seriously.  That’s what it says.  Look it up.</a:t>
            </a:r>
          </a:p>
        </p:txBody>
      </p:sp>
    </p:spTree>
    <p:extLst>
      <p:ext uri="{BB962C8B-B14F-4D97-AF65-F5344CB8AC3E}">
        <p14:creationId xmlns:p14="http://schemas.microsoft.com/office/powerpoint/2010/main" val="30939294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2A096-9C0E-CA13-BFD0-4B7A97D97184}"/>
              </a:ext>
            </a:extLst>
          </p:cNvPr>
          <p:cNvSpPr>
            <a:spLocks noGrp="1"/>
          </p:cNvSpPr>
          <p:nvPr>
            <p:ph type="title"/>
          </p:nvPr>
        </p:nvSpPr>
        <p:spPr/>
        <p:txBody>
          <a:bodyPr/>
          <a:lstStyle/>
          <a:p>
            <a:r>
              <a:rPr lang="en-US" b="1" dirty="0"/>
              <a:t>Let’s see how this works</a:t>
            </a:r>
          </a:p>
        </p:txBody>
      </p:sp>
      <p:sp>
        <p:nvSpPr>
          <p:cNvPr id="3" name="Content Placeholder 2">
            <a:extLst>
              <a:ext uri="{FF2B5EF4-FFF2-40B4-BE49-F238E27FC236}">
                <a16:creationId xmlns:a16="http://schemas.microsoft.com/office/drawing/2014/main" id="{F0782290-1F84-3EAD-4015-5423DCCA4423}"/>
              </a:ext>
            </a:extLst>
          </p:cNvPr>
          <p:cNvSpPr>
            <a:spLocks noGrp="1"/>
          </p:cNvSpPr>
          <p:nvPr>
            <p:ph idx="1"/>
          </p:nvPr>
        </p:nvSpPr>
        <p:spPr/>
        <p:txBody>
          <a:bodyPr/>
          <a:lstStyle/>
          <a:p>
            <a:pPr marL="0" indent="0">
              <a:buNone/>
            </a:pPr>
            <a:r>
              <a:rPr lang="en-US" dirty="0"/>
              <a:t>We’re going to consider the equilibrium process:</a:t>
            </a:r>
          </a:p>
          <a:p>
            <a:pPr marL="0" indent="0">
              <a:buNone/>
            </a:pPr>
            <a:endParaRPr lang="en-US" dirty="0"/>
          </a:p>
          <a:p>
            <a:pPr marL="0" indent="0" algn="ctr">
              <a:buNone/>
            </a:pPr>
            <a:r>
              <a:rPr lang="en-US" sz="4000" dirty="0"/>
              <a:t>A + B ⇌ C + D</a:t>
            </a:r>
          </a:p>
          <a:p>
            <a:pPr marL="0" indent="0">
              <a:buNone/>
            </a:pPr>
            <a:endParaRPr lang="en-US" dirty="0"/>
          </a:p>
          <a:p>
            <a:pPr marL="0" indent="0">
              <a:buNone/>
            </a:pPr>
            <a:r>
              <a:rPr lang="en-US" dirty="0"/>
              <a:t>Let’s say that this reaction is at an equilibrium where very little of our desired product, D, is being formed.  What can we do to make the reaction go better?</a:t>
            </a:r>
          </a:p>
        </p:txBody>
      </p:sp>
    </p:spTree>
    <p:extLst>
      <p:ext uri="{BB962C8B-B14F-4D97-AF65-F5344CB8AC3E}">
        <p14:creationId xmlns:p14="http://schemas.microsoft.com/office/powerpoint/2010/main" val="37021438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46CC17-07AE-4DFA-F33B-5DF20F860AC1}"/>
              </a:ext>
            </a:extLst>
          </p:cNvPr>
          <p:cNvSpPr>
            <a:spLocks noGrp="1"/>
          </p:cNvSpPr>
          <p:nvPr>
            <p:ph type="title"/>
          </p:nvPr>
        </p:nvSpPr>
        <p:spPr/>
        <p:txBody>
          <a:bodyPr/>
          <a:lstStyle/>
          <a:p>
            <a:r>
              <a:rPr lang="en-US" b="1" dirty="0"/>
              <a:t>Simple:  We remove D</a:t>
            </a:r>
          </a:p>
        </p:txBody>
      </p:sp>
      <p:sp>
        <p:nvSpPr>
          <p:cNvPr id="3" name="Content Placeholder 2">
            <a:extLst>
              <a:ext uri="{FF2B5EF4-FFF2-40B4-BE49-F238E27FC236}">
                <a16:creationId xmlns:a16="http://schemas.microsoft.com/office/drawing/2014/main" id="{E51F93BF-FDF7-2984-A8AF-0EA09D52822B}"/>
              </a:ext>
            </a:extLst>
          </p:cNvPr>
          <p:cNvSpPr>
            <a:spLocks noGrp="1"/>
          </p:cNvSpPr>
          <p:nvPr>
            <p:ph idx="1"/>
          </p:nvPr>
        </p:nvSpPr>
        <p:spPr/>
        <p:txBody>
          <a:bodyPr/>
          <a:lstStyle/>
          <a:p>
            <a:pPr marL="0" indent="0" algn="ctr">
              <a:buNone/>
            </a:pPr>
            <a:r>
              <a:rPr lang="en-US" sz="4000" dirty="0"/>
              <a:t>A + B ⇌ C + D</a:t>
            </a:r>
          </a:p>
          <a:p>
            <a:pPr marL="0" indent="0">
              <a:buNone/>
            </a:pPr>
            <a:endParaRPr lang="en-US" dirty="0"/>
          </a:p>
          <a:p>
            <a:pPr marL="0" indent="0">
              <a:buNone/>
            </a:pPr>
            <a:r>
              <a:rPr lang="en-US" dirty="0"/>
              <a:t>It’s probably pretty obvious that if we want compound D, we should remove it from the reaction mixture.</a:t>
            </a:r>
          </a:p>
          <a:p>
            <a:pPr marL="0" indent="0">
              <a:buNone/>
            </a:pPr>
            <a:endParaRPr lang="en-US" dirty="0"/>
          </a:p>
          <a:p>
            <a:pPr marL="0" indent="0">
              <a:buNone/>
            </a:pPr>
            <a:r>
              <a:rPr lang="en-US" dirty="0"/>
              <a:t>What isn’t obvious is that if we want compound D, we should </a:t>
            </a:r>
            <a:r>
              <a:rPr lang="en-US" i="1" dirty="0"/>
              <a:t>keep</a:t>
            </a:r>
            <a:r>
              <a:rPr lang="en-US" dirty="0"/>
              <a:t> removing it from the reaction mixture.  You see, Le </a:t>
            </a:r>
            <a:r>
              <a:rPr lang="en-US" dirty="0" err="1"/>
              <a:t>Chatelier’s</a:t>
            </a:r>
            <a:r>
              <a:rPr lang="en-US" dirty="0"/>
              <a:t> principle tells us that if we remove D, the equilibrium will form more D to try and minimize the effect of getting rid of it in the first place.</a:t>
            </a:r>
          </a:p>
        </p:txBody>
      </p:sp>
    </p:spTree>
    <p:extLst>
      <p:ext uri="{BB962C8B-B14F-4D97-AF65-F5344CB8AC3E}">
        <p14:creationId xmlns:p14="http://schemas.microsoft.com/office/powerpoint/2010/main" val="3082023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8015E4-7D5C-9E26-03DF-09FC3673646B}"/>
              </a:ext>
            </a:extLst>
          </p:cNvPr>
          <p:cNvSpPr>
            <a:spLocks noGrp="1"/>
          </p:cNvSpPr>
          <p:nvPr>
            <p:ph type="title"/>
          </p:nvPr>
        </p:nvSpPr>
        <p:spPr>
          <a:xfrm>
            <a:off x="552450" y="160337"/>
            <a:ext cx="10515600" cy="1325563"/>
          </a:xfrm>
        </p:spPr>
        <p:txBody>
          <a:bodyPr/>
          <a:lstStyle/>
          <a:p>
            <a:r>
              <a:rPr lang="en-US" dirty="0"/>
              <a:t>Other things we can do</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042E7F6-82F2-DF64-B640-D1D2B8FAF2CD}"/>
                  </a:ext>
                </a:extLst>
              </p:cNvPr>
              <p:cNvSpPr>
                <a:spLocks noGrp="1"/>
              </p:cNvSpPr>
              <p:nvPr>
                <p:ph idx="1"/>
              </p:nvPr>
            </p:nvSpPr>
            <p:spPr>
              <a:xfrm>
                <a:off x="838200" y="1485900"/>
                <a:ext cx="10515600" cy="4691063"/>
              </a:xfrm>
            </p:spPr>
            <p:txBody>
              <a:bodyPr>
                <a:normAutofit fontScale="92500"/>
              </a:bodyPr>
              <a:lstStyle/>
              <a:p>
                <a:pPr marL="0" indent="0" algn="ctr">
                  <a:buNone/>
                </a:pPr>
                <a:r>
                  <a:rPr lang="en-US" sz="4300" dirty="0"/>
                  <a:t>A + B ⇌ C + D     	</a:t>
                </a:r>
                <a14:m>
                  <m:oMath xmlns:m="http://schemas.openxmlformats.org/officeDocument/2006/math">
                    <m:r>
                      <a:rPr lang="en-US" sz="4300" i="1" smtClean="0">
                        <a:latin typeface="Cambria Math" panose="02040503050406030204" pitchFamily="18" charset="0"/>
                        <a:ea typeface="Cambria Math" panose="02040503050406030204" pitchFamily="18" charset="0"/>
                      </a:rPr>
                      <m:t>∆</m:t>
                    </m:r>
                    <m:r>
                      <a:rPr lang="en-US" sz="4300" b="0" i="1" smtClean="0">
                        <a:latin typeface="Cambria Math" panose="02040503050406030204" pitchFamily="18" charset="0"/>
                        <a:ea typeface="Cambria Math" panose="02040503050406030204" pitchFamily="18" charset="0"/>
                      </a:rPr>
                      <m:t> </m:t>
                    </m:r>
                    <m:r>
                      <a:rPr lang="en-US" sz="4300" b="0" i="1" smtClean="0">
                        <a:latin typeface="Cambria Math" panose="02040503050406030204" pitchFamily="18" charset="0"/>
                        <a:ea typeface="Cambria Math" panose="02040503050406030204" pitchFamily="18" charset="0"/>
                      </a:rPr>
                      <m:t>𝐻</m:t>
                    </m:r>
                    <m:r>
                      <a:rPr lang="en-US" sz="4300" b="0" i="1" smtClean="0">
                        <a:latin typeface="Cambria Math" panose="02040503050406030204" pitchFamily="18" charset="0"/>
                        <a:ea typeface="Cambria Math" panose="02040503050406030204" pitchFamily="18" charset="0"/>
                      </a:rPr>
                      <m:t>=−</m:t>
                    </m:r>
                  </m:oMath>
                </a14:m>
                <a:r>
                  <a:rPr lang="en-US" sz="4300" b="0" dirty="0">
                    <a:ea typeface="Cambria Math" panose="02040503050406030204" pitchFamily="18" charset="0"/>
                  </a:rPr>
                  <a:t>	</a:t>
                </a:r>
              </a:p>
              <a:p>
                <a:pPr marL="514350" indent="-514350">
                  <a:buAutoNum type="arabicPeriod"/>
                </a:pPr>
                <a:r>
                  <a:rPr lang="en-US" dirty="0"/>
                  <a:t>Change concentration:  If I want more D, adding either A or B will cause D to be formed, as the equilibrium will tend to use up the added reagent.</a:t>
                </a:r>
              </a:p>
              <a:p>
                <a:pPr marL="514350" indent="-514350">
                  <a:buAutoNum type="arabicPeriod"/>
                </a:pPr>
                <a:r>
                  <a:rPr lang="en-US" sz="2800" dirty="0"/>
                  <a:t>Change pressure:  If A is a gas and the other things aren’t, increasing the pressure of the container will cause the equilibrium to want to decrease it again.  As a result, A will form more C and D.</a:t>
                </a:r>
              </a:p>
              <a:p>
                <a:pPr marL="514350" indent="-514350">
                  <a:buAutoNum type="arabicPeriod"/>
                </a:pPr>
                <a:r>
                  <a:rPr lang="en-US" dirty="0"/>
                  <a:t>Change temperature:  This works for either exothermic or endothermic reactions.  In the reaction above, we have an exothermic reaction.  When we consider that this means the reaction will give off heat, lowering the temperature will have the same overall effect as removing a product of the reaction.</a:t>
                </a:r>
                <a:endParaRPr lang="en-US" sz="2800" dirty="0"/>
              </a:p>
              <a:p>
                <a:pPr marL="0" indent="0">
                  <a:buNone/>
                </a:pPr>
                <a:endParaRPr lang="en-US" dirty="0"/>
              </a:p>
            </p:txBody>
          </p:sp>
        </mc:Choice>
        <mc:Fallback>
          <p:sp>
            <p:nvSpPr>
              <p:cNvPr id="3" name="Content Placeholder 2">
                <a:extLst>
                  <a:ext uri="{FF2B5EF4-FFF2-40B4-BE49-F238E27FC236}">
                    <a16:creationId xmlns:a16="http://schemas.microsoft.com/office/drawing/2014/main" id="{A042E7F6-82F2-DF64-B640-D1D2B8FAF2CD}"/>
                  </a:ext>
                </a:extLst>
              </p:cNvPr>
              <p:cNvSpPr>
                <a:spLocks noGrp="1" noRot="1" noChangeAspect="1" noMove="1" noResize="1" noEditPoints="1" noAdjustHandles="1" noChangeArrowheads="1" noChangeShapeType="1" noTextEdit="1"/>
              </p:cNvSpPr>
              <p:nvPr>
                <p:ph idx="1"/>
              </p:nvPr>
            </p:nvSpPr>
            <p:spPr>
              <a:xfrm>
                <a:off x="838200" y="1485900"/>
                <a:ext cx="10515600" cy="4691063"/>
              </a:xfrm>
              <a:blipFill>
                <a:blip r:embed="rId2"/>
                <a:stretch>
                  <a:fillRect l="-1086" t="-3514" r="-1568" b="-1081"/>
                </a:stretch>
              </a:blipFill>
            </p:spPr>
            <p:txBody>
              <a:bodyPr/>
              <a:lstStyle/>
              <a:p>
                <a:r>
                  <a:rPr lang="en-US">
                    <a:noFill/>
                  </a:rPr>
                  <a:t> </a:t>
                </a:r>
              </a:p>
            </p:txBody>
          </p:sp>
        </mc:Fallback>
      </mc:AlternateContent>
    </p:spTree>
    <p:extLst>
      <p:ext uri="{BB962C8B-B14F-4D97-AF65-F5344CB8AC3E}">
        <p14:creationId xmlns:p14="http://schemas.microsoft.com/office/powerpoint/2010/main" val="24863092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1D2F9-930A-91CC-E56A-0F869A6F103E}"/>
              </a:ext>
            </a:extLst>
          </p:cNvPr>
          <p:cNvSpPr>
            <a:spLocks noGrp="1"/>
          </p:cNvSpPr>
          <p:nvPr>
            <p:ph type="title"/>
          </p:nvPr>
        </p:nvSpPr>
        <p:spPr>
          <a:xfrm>
            <a:off x="838200" y="1265238"/>
            <a:ext cx="10515600" cy="1325563"/>
          </a:xfrm>
        </p:spPr>
        <p:txBody>
          <a:bodyPr>
            <a:normAutofit fontScale="90000"/>
          </a:bodyPr>
          <a:lstStyle/>
          <a:p>
            <a:r>
              <a:rPr lang="en-US" dirty="0"/>
              <a:t>And with that, we finish the most comprehensive but also not very comprehensive visit through three very complicated topics that humanity has </a:t>
            </a:r>
            <a:r>
              <a:rPr lang="en-US"/>
              <a:t>ever seen.</a:t>
            </a:r>
            <a:endParaRPr lang="en-US" dirty="0"/>
          </a:p>
        </p:txBody>
      </p:sp>
    </p:spTree>
    <p:extLst>
      <p:ext uri="{BB962C8B-B14F-4D97-AF65-F5344CB8AC3E}">
        <p14:creationId xmlns:p14="http://schemas.microsoft.com/office/powerpoint/2010/main" val="41171701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70003-DE9F-F45C-9E79-0AF6B6C0D841}"/>
              </a:ext>
            </a:extLst>
          </p:cNvPr>
          <p:cNvSpPr>
            <a:spLocks noGrp="1"/>
          </p:cNvSpPr>
          <p:nvPr>
            <p:ph type="title"/>
          </p:nvPr>
        </p:nvSpPr>
        <p:spPr>
          <a:xfrm>
            <a:off x="623888" y="565150"/>
            <a:ext cx="10515600" cy="1325563"/>
          </a:xfrm>
        </p:spPr>
        <p:txBody>
          <a:bodyPr>
            <a:normAutofit fontScale="90000"/>
          </a:bodyPr>
          <a:lstStyle/>
          <a:p>
            <a:r>
              <a:rPr lang="en-US" b="1" dirty="0"/>
              <a:t>When performing any chemical process, we need to know a couple of things about how to make it happen:</a:t>
            </a:r>
          </a:p>
        </p:txBody>
      </p:sp>
      <p:sp>
        <p:nvSpPr>
          <p:cNvPr id="3" name="Content Placeholder 2">
            <a:extLst>
              <a:ext uri="{FF2B5EF4-FFF2-40B4-BE49-F238E27FC236}">
                <a16:creationId xmlns:a16="http://schemas.microsoft.com/office/drawing/2014/main" id="{4C350C00-6AB4-B8A7-6D32-7C55C04ABEEA}"/>
              </a:ext>
            </a:extLst>
          </p:cNvPr>
          <p:cNvSpPr>
            <a:spLocks noGrp="1"/>
          </p:cNvSpPr>
          <p:nvPr>
            <p:ph idx="1"/>
          </p:nvPr>
        </p:nvSpPr>
        <p:spPr>
          <a:xfrm>
            <a:off x="1038225" y="2343150"/>
            <a:ext cx="10515600" cy="3805238"/>
          </a:xfrm>
        </p:spPr>
        <p:txBody>
          <a:bodyPr/>
          <a:lstStyle/>
          <a:p>
            <a:r>
              <a:rPr lang="en-US" b="1" dirty="0"/>
              <a:t>Will it happen at all?  </a:t>
            </a:r>
            <a:r>
              <a:rPr lang="en-US" dirty="0"/>
              <a:t>Is this reaction going to take place, or are the reagents just going to sit there like a big lump?</a:t>
            </a:r>
          </a:p>
          <a:p>
            <a:endParaRPr lang="en-US" dirty="0"/>
          </a:p>
          <a:p>
            <a:r>
              <a:rPr lang="en-US" b="1" dirty="0"/>
              <a:t>How fast will it happen?  </a:t>
            </a:r>
            <a:r>
              <a:rPr lang="en-US" dirty="0"/>
              <a:t>Is the reaction going to move at a sedate pace, or will it occur at a speed that terrifies farm animals in nearby counties.</a:t>
            </a:r>
          </a:p>
          <a:p>
            <a:pPr marL="0" indent="0">
              <a:buNone/>
            </a:pPr>
            <a:endParaRPr lang="en-US" dirty="0"/>
          </a:p>
          <a:p>
            <a:pPr marL="0" indent="0">
              <a:buNone/>
            </a:pPr>
            <a:r>
              <a:rPr lang="en-US" dirty="0"/>
              <a:t>And most of all, how can we figure this out?</a:t>
            </a:r>
          </a:p>
        </p:txBody>
      </p:sp>
    </p:spTree>
    <p:extLst>
      <p:ext uri="{BB962C8B-B14F-4D97-AF65-F5344CB8AC3E}">
        <p14:creationId xmlns:p14="http://schemas.microsoft.com/office/powerpoint/2010/main" val="221363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72D022-4DE5-6E3E-6406-864547CF5F8D}"/>
              </a:ext>
            </a:extLst>
          </p:cNvPr>
          <p:cNvSpPr>
            <a:spLocks noGrp="1"/>
          </p:cNvSpPr>
          <p:nvPr>
            <p:ph type="title"/>
          </p:nvPr>
        </p:nvSpPr>
        <p:spPr/>
        <p:txBody>
          <a:bodyPr/>
          <a:lstStyle/>
          <a:p>
            <a:r>
              <a:rPr lang="en-US" b="1" dirty="0"/>
              <a:t>Before we can figure this </a:t>
            </a:r>
            <a:r>
              <a:rPr lang="en-US" b="1" dirty="0" err="1"/>
              <a:t>out,we</a:t>
            </a:r>
            <a:r>
              <a:rPr lang="en-US" b="1" dirty="0"/>
              <a:t> need a handy diagram!</a:t>
            </a:r>
          </a:p>
        </p:txBody>
      </p:sp>
      <p:sp>
        <p:nvSpPr>
          <p:cNvPr id="3" name="Content Placeholder 2">
            <a:extLst>
              <a:ext uri="{FF2B5EF4-FFF2-40B4-BE49-F238E27FC236}">
                <a16:creationId xmlns:a16="http://schemas.microsoft.com/office/drawing/2014/main" id="{F63D0A9C-FA30-8799-7F8D-786A468C4761}"/>
              </a:ext>
            </a:extLst>
          </p:cNvPr>
          <p:cNvSpPr>
            <a:spLocks noGrp="1"/>
          </p:cNvSpPr>
          <p:nvPr>
            <p:ph idx="1"/>
          </p:nvPr>
        </p:nvSpPr>
        <p:spPr>
          <a:xfrm>
            <a:off x="838200" y="1825625"/>
            <a:ext cx="10515600" cy="1325563"/>
          </a:xfrm>
        </p:spPr>
        <p:txBody>
          <a:bodyPr/>
          <a:lstStyle/>
          <a:p>
            <a:pPr marL="0" indent="0">
              <a:buNone/>
            </a:pPr>
            <a:r>
              <a:rPr lang="en-US" dirty="0"/>
              <a:t>This diagram is called a “potential energy diagram” or just “energy diagram” and it describes what happens to the reagents in a reaction as they are converted to products.</a:t>
            </a:r>
          </a:p>
        </p:txBody>
      </p:sp>
      <p:pic>
        <p:nvPicPr>
          <p:cNvPr id="1026" name="Picture 2" descr="Draw an energy diagram for an exothermic reaction. Label the activation  enthalpy and the change in enthalpy (delta H) on the diagram. |  Homework.Study.com">
            <a:extLst>
              <a:ext uri="{FF2B5EF4-FFF2-40B4-BE49-F238E27FC236}">
                <a16:creationId xmlns:a16="http://schemas.microsoft.com/office/drawing/2014/main" id="{29B883DA-7A95-DF37-B321-3D2460602F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3125" y="3151188"/>
            <a:ext cx="5080000" cy="3289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0525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95FFFB-1EE7-DC34-DF83-2B2FA8231243}"/>
              </a:ext>
            </a:extLst>
          </p:cNvPr>
          <p:cNvSpPr>
            <a:spLocks noGrp="1"/>
          </p:cNvSpPr>
          <p:nvPr>
            <p:ph type="title"/>
          </p:nvPr>
        </p:nvSpPr>
        <p:spPr/>
        <p:txBody>
          <a:bodyPr/>
          <a:lstStyle/>
          <a:p>
            <a:r>
              <a:rPr lang="en-US" b="1" dirty="0"/>
              <a:t>What that diagram means:</a:t>
            </a:r>
          </a:p>
        </p:txBody>
      </p:sp>
      <p:pic>
        <p:nvPicPr>
          <p:cNvPr id="2050" name="Picture 2" descr="Draw an energy diagram for an exothermic reaction. Label the activation  enthalpy and the change in enthalpy (delta H) on the diagram. |  Homework.Study.com">
            <a:extLst>
              <a:ext uri="{FF2B5EF4-FFF2-40B4-BE49-F238E27FC236}">
                <a16:creationId xmlns:a16="http://schemas.microsoft.com/office/drawing/2014/main" id="{A51E4FD2-FCB1-0D97-0C18-D20FCB1F773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974" y="2120086"/>
            <a:ext cx="5080000" cy="32893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FD8776A6-AD82-2249-8E84-0B240F9B8FDD}"/>
                  </a:ext>
                </a:extLst>
              </p:cNvPr>
              <p:cNvSpPr txBox="1"/>
              <p:nvPr/>
            </p:nvSpPr>
            <p:spPr>
              <a:xfrm>
                <a:off x="5757334" y="1641078"/>
                <a:ext cx="5872692" cy="4247317"/>
              </a:xfrm>
              <a:prstGeom prst="rect">
                <a:avLst/>
              </a:prstGeom>
              <a:noFill/>
            </p:spPr>
            <p:txBody>
              <a:bodyPr wrap="square" rtlCol="0">
                <a:spAutoFit/>
              </a:bodyPr>
              <a:lstStyle/>
              <a:p>
                <a:r>
                  <a:rPr lang="en-US" dirty="0"/>
                  <a:t>The X-axis shows the progression of the reaction over time.  At the left side of the equation you can see that the reactants are just sitting there, and at the right side of the equation the products are sitting there.</a:t>
                </a:r>
              </a:p>
              <a:p>
                <a:endParaRPr lang="en-US" dirty="0"/>
              </a:p>
              <a:p>
                <a:endParaRPr lang="en-US" dirty="0"/>
              </a:p>
              <a:p>
                <a:r>
                  <a:rPr lang="en-US" dirty="0"/>
                  <a:t>The Y-axis shows how the energies of everything changes over the course of the reaction.  The reactants have some amount of energy, as the reaction progresses they reach a transition state with more energy, and then when it’s done the products have less energy than they started with.</a:t>
                </a:r>
              </a:p>
              <a:p>
                <a:pPr marL="285750" indent="-285750">
                  <a:buFont typeface="Arial" panose="020B0604020202020204" pitchFamily="34" charset="0"/>
                  <a:buChar char="•"/>
                </a:pPr>
                <a:r>
                  <a:rPr lang="en-US" dirty="0"/>
                  <a:t>Note:  This energy is usually referred to as </a:t>
                </a:r>
                <a14:m>
                  <m:oMath xmlns:m="http://schemas.openxmlformats.org/officeDocument/2006/math">
                    <m:r>
                      <a:rPr lang="en-US" i="1" dirty="0" smtClean="0">
                        <a:latin typeface="Cambria Math" panose="02040503050406030204" pitchFamily="18" charset="0"/>
                        <a:ea typeface="Cambria Math" panose="02040503050406030204" pitchFamily="18" charset="0"/>
                      </a:rPr>
                      <m:t>∆</m:t>
                    </m:r>
                  </m:oMath>
                </a14:m>
                <a:r>
                  <a:rPr lang="en-US" dirty="0"/>
                  <a:t>H.  As a result, if </a:t>
                </a:r>
                <a14:m>
                  <m:oMath xmlns:m="http://schemas.openxmlformats.org/officeDocument/2006/math">
                    <m:r>
                      <a:rPr lang="en-US" i="1" dirty="0" smtClean="0">
                        <a:latin typeface="Cambria Math" panose="02040503050406030204" pitchFamily="18" charset="0"/>
                        <a:ea typeface="Cambria Math" panose="02040503050406030204" pitchFamily="18" charset="0"/>
                      </a:rPr>
                      <m:t>∆</m:t>
                    </m:r>
                  </m:oMath>
                </a14:m>
                <a:r>
                  <a:rPr lang="en-US" dirty="0"/>
                  <a:t>H is negative (which as we know, means the reaction is exothermic), the products will have less energy than the reagents. </a:t>
                </a:r>
              </a:p>
            </p:txBody>
          </p:sp>
        </mc:Choice>
        <mc:Fallback>
          <p:sp>
            <p:nvSpPr>
              <p:cNvPr id="4" name="TextBox 3">
                <a:extLst>
                  <a:ext uri="{FF2B5EF4-FFF2-40B4-BE49-F238E27FC236}">
                    <a16:creationId xmlns:a16="http://schemas.microsoft.com/office/drawing/2014/main" id="{FD8776A6-AD82-2249-8E84-0B240F9B8FDD}"/>
                  </a:ext>
                </a:extLst>
              </p:cNvPr>
              <p:cNvSpPr txBox="1">
                <a:spLocks noRot="1" noChangeAspect="1" noMove="1" noResize="1" noEditPoints="1" noAdjustHandles="1" noChangeArrowheads="1" noChangeShapeType="1" noTextEdit="1"/>
              </p:cNvSpPr>
              <p:nvPr/>
            </p:nvSpPr>
            <p:spPr>
              <a:xfrm>
                <a:off x="5757334" y="1641078"/>
                <a:ext cx="5872692" cy="4247317"/>
              </a:xfrm>
              <a:prstGeom prst="rect">
                <a:avLst/>
              </a:prstGeom>
              <a:blipFill>
                <a:blip r:embed="rId3"/>
                <a:stretch>
                  <a:fillRect l="-864" t="-597" r="-1728" b="-1493"/>
                </a:stretch>
              </a:blipFill>
            </p:spPr>
            <p:txBody>
              <a:bodyPr/>
              <a:lstStyle/>
              <a:p>
                <a:r>
                  <a:rPr lang="en-US">
                    <a:noFill/>
                  </a:rPr>
                  <a:t> </a:t>
                </a:r>
              </a:p>
            </p:txBody>
          </p:sp>
        </mc:Fallback>
      </mc:AlternateContent>
    </p:spTree>
    <p:extLst>
      <p:ext uri="{BB962C8B-B14F-4D97-AF65-F5344CB8AC3E}">
        <p14:creationId xmlns:p14="http://schemas.microsoft.com/office/powerpoint/2010/main" val="2256511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A989C5-719B-F4EC-D808-E9AECFCA7CBF}"/>
              </a:ext>
            </a:extLst>
          </p:cNvPr>
          <p:cNvSpPr>
            <a:spLocks noGrp="1"/>
          </p:cNvSpPr>
          <p:nvPr>
            <p:ph type="title"/>
          </p:nvPr>
        </p:nvSpPr>
        <p:spPr/>
        <p:txBody>
          <a:bodyPr/>
          <a:lstStyle/>
          <a:p>
            <a:r>
              <a:rPr lang="en-US" b="1" dirty="0"/>
              <a:t>The handy terms to know from this diagram</a:t>
            </a:r>
          </a:p>
        </p:txBody>
      </p:sp>
      <p:pic>
        <p:nvPicPr>
          <p:cNvPr id="4" name="Picture 2" descr="Draw an energy diagram for an exothermic reaction. Label the activation  enthalpy and the change in enthalpy (delta H) on the diagram. |  Homework.Study.com">
            <a:extLst>
              <a:ext uri="{FF2B5EF4-FFF2-40B4-BE49-F238E27FC236}">
                <a16:creationId xmlns:a16="http://schemas.microsoft.com/office/drawing/2014/main" id="{B32DC71E-59C6-D6D0-4B00-11A02A07F13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097509"/>
            <a:ext cx="5080000" cy="3289300"/>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A1CDC84D-C517-DF7A-951E-44D25AB0E7F2}"/>
                  </a:ext>
                </a:extLst>
              </p:cNvPr>
              <p:cNvSpPr txBox="1"/>
              <p:nvPr/>
            </p:nvSpPr>
            <p:spPr>
              <a:xfrm>
                <a:off x="6096000" y="1580444"/>
                <a:ext cx="5418667" cy="3970318"/>
              </a:xfrm>
              <a:prstGeom prst="rect">
                <a:avLst/>
              </a:prstGeom>
              <a:noFill/>
            </p:spPr>
            <p:txBody>
              <a:bodyPr wrap="square" rtlCol="0">
                <a:spAutoFit/>
              </a:bodyPr>
              <a:lstStyle/>
              <a:p>
                <a:pPr marL="285750" indent="-285750">
                  <a:buFont typeface="Arial" panose="020B0604020202020204" pitchFamily="34" charset="0"/>
                  <a:buChar char="•"/>
                </a:pPr>
                <a:r>
                  <a:rPr lang="en-US" b="1" dirty="0"/>
                  <a:t>Reactants</a:t>
                </a:r>
                <a:r>
                  <a:rPr lang="en-US" dirty="0"/>
                  <a:t>:  What you start with</a:t>
                </a:r>
              </a:p>
              <a:p>
                <a:pPr marL="285750" indent="-285750">
                  <a:buFont typeface="Arial" panose="020B0604020202020204" pitchFamily="34" charset="0"/>
                  <a:buChar char="•"/>
                </a:pPr>
                <a:r>
                  <a:rPr lang="en-US" b="1" dirty="0" err="1"/>
                  <a:t>E</a:t>
                </a:r>
                <a:r>
                  <a:rPr lang="en-US" b="1" baseline="-25000" dirty="0" err="1"/>
                  <a:t>a</a:t>
                </a:r>
                <a:r>
                  <a:rPr lang="en-US" b="1" dirty="0"/>
                  <a:t> (activation energy):  </a:t>
                </a:r>
                <a:r>
                  <a:rPr lang="en-US" dirty="0"/>
                  <a:t>The point at which the reaction has half occurred.  The energy of the transition state is higher than that of the reagents, so the activation energy is needed to make the reaction occur.</a:t>
                </a:r>
              </a:p>
              <a:p>
                <a:pPr marL="285750" indent="-285750">
                  <a:buFont typeface="Arial" panose="020B0604020202020204" pitchFamily="34" charset="0"/>
                  <a:buChar char="•"/>
                </a:pPr>
                <a:r>
                  <a:rPr lang="en-US" b="1" dirty="0"/>
                  <a:t>Transition state (T</a:t>
                </a:r>
                <a:r>
                  <a:rPr lang="en-US" b="1" baseline="-25000" dirty="0"/>
                  <a:t>s</a:t>
                </a:r>
                <a:r>
                  <a:rPr lang="en-US" b="1" dirty="0"/>
                  <a:t>)</a:t>
                </a:r>
                <a:r>
                  <a:rPr lang="en-US" dirty="0"/>
                  <a:t>:  This is what the reagents look like when the reaction has half-occurred.  It is not stable and immediately degrades either to products or back to reagents.</a:t>
                </a:r>
              </a:p>
              <a:p>
                <a:pPr marL="285750" indent="-285750">
                  <a:buFont typeface="Arial" panose="020B0604020202020204" pitchFamily="34" charset="0"/>
                  <a:buChar char="•"/>
                </a:pPr>
                <a:r>
                  <a:rPr lang="en-US" b="1" dirty="0"/>
                  <a:t>Products</a:t>
                </a:r>
                <a:r>
                  <a:rPr lang="en-US" dirty="0"/>
                  <a:t>:  What you make.</a:t>
                </a:r>
              </a:p>
              <a:p>
                <a:pPr marL="285750" indent="-285750">
                  <a:buFont typeface="Arial" panose="020B0604020202020204" pitchFamily="34" charset="0"/>
                  <a:buChar char="•"/>
                </a:pPr>
                <a14:m>
                  <m:oMath xmlns:m="http://schemas.openxmlformats.org/officeDocument/2006/math">
                    <m:r>
                      <a:rPr lang="en-US" b="1" i="1" dirty="0" smtClean="0">
                        <a:latin typeface="Cambria Math" panose="02040503050406030204" pitchFamily="18" charset="0"/>
                        <a:ea typeface="Cambria Math" panose="02040503050406030204" pitchFamily="18" charset="0"/>
                      </a:rPr>
                      <m:t>∆</m:t>
                    </m:r>
                  </m:oMath>
                </a14:m>
                <a:r>
                  <a:rPr lang="en-US" b="1" dirty="0"/>
                  <a:t>H (“Heat of reaction”):  </a:t>
                </a:r>
                <a:r>
                  <a:rPr lang="en-US" dirty="0"/>
                  <a:t>The amount of energy that’s either given off (if </a:t>
                </a:r>
                <a14:m>
                  <m:oMath xmlns:m="http://schemas.openxmlformats.org/officeDocument/2006/math">
                    <m:r>
                      <a:rPr lang="en-US" i="1" dirty="0" smtClean="0">
                        <a:latin typeface="Cambria Math" panose="02040503050406030204" pitchFamily="18" charset="0"/>
                        <a:ea typeface="Cambria Math" panose="02040503050406030204" pitchFamily="18" charset="0"/>
                      </a:rPr>
                      <m:t>∆</m:t>
                    </m:r>
                  </m:oMath>
                </a14:m>
                <a:r>
                  <a:rPr lang="en-US" dirty="0"/>
                  <a:t>H is negative) or absorbed (if </a:t>
                </a:r>
                <a14:m>
                  <m:oMath xmlns:m="http://schemas.openxmlformats.org/officeDocument/2006/math">
                    <m:r>
                      <a:rPr lang="en-US" i="1" dirty="0" smtClean="0">
                        <a:latin typeface="Cambria Math" panose="02040503050406030204" pitchFamily="18" charset="0"/>
                        <a:ea typeface="Cambria Math" panose="02040503050406030204" pitchFamily="18" charset="0"/>
                      </a:rPr>
                      <m:t>∆</m:t>
                    </m:r>
                  </m:oMath>
                </a14:m>
                <a:r>
                  <a:rPr lang="en-US" dirty="0"/>
                  <a:t>H is positive) during the course of a reaction.</a:t>
                </a:r>
              </a:p>
            </p:txBody>
          </p:sp>
        </mc:Choice>
        <mc:Fallback>
          <p:sp>
            <p:nvSpPr>
              <p:cNvPr id="5" name="TextBox 4">
                <a:extLst>
                  <a:ext uri="{FF2B5EF4-FFF2-40B4-BE49-F238E27FC236}">
                    <a16:creationId xmlns:a16="http://schemas.microsoft.com/office/drawing/2014/main" id="{A1CDC84D-C517-DF7A-951E-44D25AB0E7F2}"/>
                  </a:ext>
                </a:extLst>
              </p:cNvPr>
              <p:cNvSpPr txBox="1">
                <a:spLocks noRot="1" noChangeAspect="1" noMove="1" noResize="1" noEditPoints="1" noAdjustHandles="1" noChangeArrowheads="1" noChangeShapeType="1" noTextEdit="1"/>
              </p:cNvSpPr>
              <p:nvPr/>
            </p:nvSpPr>
            <p:spPr>
              <a:xfrm>
                <a:off x="6096000" y="1580444"/>
                <a:ext cx="5418667" cy="3970318"/>
              </a:xfrm>
              <a:prstGeom prst="rect">
                <a:avLst/>
              </a:prstGeom>
              <a:blipFill>
                <a:blip r:embed="rId3"/>
                <a:stretch>
                  <a:fillRect l="-703" t="-637" r="-1639" b="-1592"/>
                </a:stretch>
              </a:blipFill>
            </p:spPr>
            <p:txBody>
              <a:bodyPr/>
              <a:lstStyle/>
              <a:p>
                <a:r>
                  <a:rPr lang="en-US">
                    <a:noFill/>
                  </a:rPr>
                  <a:t> </a:t>
                </a:r>
              </a:p>
            </p:txBody>
          </p:sp>
        </mc:Fallback>
      </mc:AlternateContent>
    </p:spTree>
    <p:extLst>
      <p:ext uri="{BB962C8B-B14F-4D97-AF65-F5344CB8AC3E}">
        <p14:creationId xmlns:p14="http://schemas.microsoft.com/office/powerpoint/2010/main" val="4168511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A46DE4-D946-9D1B-200E-EF9F333FBD7D}"/>
              </a:ext>
            </a:extLst>
          </p:cNvPr>
          <p:cNvSpPr>
            <a:spLocks noGrp="1"/>
          </p:cNvSpPr>
          <p:nvPr>
            <p:ph type="title"/>
          </p:nvPr>
        </p:nvSpPr>
        <p:spPr/>
        <p:txBody>
          <a:bodyPr/>
          <a:lstStyle/>
          <a:p>
            <a:r>
              <a:rPr lang="en-US" dirty="0"/>
              <a:t>An example for a real reaction:</a:t>
            </a:r>
          </a:p>
        </p:txBody>
      </p:sp>
      <p:pic>
        <p:nvPicPr>
          <p:cNvPr id="4098" name="Picture 2" descr="reaction-energy-diagram-for-a-simple-substitution-reaction-sn2-showing-transition-state-for-a-reaction-coordinate">
            <a:extLst>
              <a:ext uri="{FF2B5EF4-FFF2-40B4-BE49-F238E27FC236}">
                <a16:creationId xmlns:a16="http://schemas.microsoft.com/office/drawing/2014/main" id="{71247777-F0C3-C381-0FCF-257A86E886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43339" y="1605138"/>
            <a:ext cx="6921500" cy="468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26943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92DA82-382B-65E6-AAE4-E389754DF4BA}"/>
              </a:ext>
            </a:extLst>
          </p:cNvPr>
          <p:cNvSpPr>
            <a:spLocks noGrp="1"/>
          </p:cNvSpPr>
          <p:nvPr>
            <p:ph type="title"/>
          </p:nvPr>
        </p:nvSpPr>
        <p:spPr>
          <a:xfrm>
            <a:off x="725311" y="96838"/>
            <a:ext cx="10515600" cy="1325563"/>
          </a:xfrm>
        </p:spPr>
        <p:txBody>
          <a:bodyPr/>
          <a:lstStyle/>
          <a:p>
            <a:r>
              <a:rPr lang="en-US" b="1" dirty="0"/>
              <a:t>Now for the big questions:</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C2E07C1E-1BD9-BC71-1B7C-03D472DB4ACE}"/>
                  </a:ext>
                </a:extLst>
              </p:cNvPr>
              <p:cNvSpPr txBox="1"/>
              <p:nvPr/>
            </p:nvSpPr>
            <p:spPr>
              <a:xfrm>
                <a:off x="1083733" y="1422401"/>
                <a:ext cx="6626577" cy="4524315"/>
              </a:xfrm>
              <a:prstGeom prst="rect">
                <a:avLst/>
              </a:prstGeom>
              <a:noFill/>
            </p:spPr>
            <p:txBody>
              <a:bodyPr wrap="square" rtlCol="0">
                <a:spAutoFit/>
              </a:bodyPr>
              <a:lstStyle/>
              <a:p>
                <a:r>
                  <a:rPr lang="en-US" sz="2400" b="1" dirty="0"/>
                  <a:t>Thermodynamics</a:t>
                </a:r>
                <a:r>
                  <a:rPr lang="en-US" sz="2400" dirty="0"/>
                  <a:t>:  The study of how heat moves around.  In our sense, it measures whether a reaction will take place at all.</a:t>
                </a:r>
              </a:p>
              <a:p>
                <a:pPr marL="285750" indent="-285750">
                  <a:buFont typeface="Arial" panose="020B0604020202020204" pitchFamily="34" charset="0"/>
                  <a:buChar char="•"/>
                </a:pPr>
                <a:r>
                  <a:rPr lang="en-US" sz="2400" dirty="0"/>
                  <a:t>If </a:t>
                </a:r>
                <a14:m>
                  <m:oMath xmlns:m="http://schemas.openxmlformats.org/officeDocument/2006/math">
                    <m:r>
                      <a:rPr lang="en-US" sz="2400" i="1" dirty="0" smtClean="0">
                        <a:latin typeface="Cambria Math" panose="02040503050406030204" pitchFamily="18" charset="0"/>
                        <a:ea typeface="Cambria Math" panose="02040503050406030204" pitchFamily="18" charset="0"/>
                      </a:rPr>
                      <m:t>∆</m:t>
                    </m:r>
                  </m:oMath>
                </a14:m>
                <a:r>
                  <a:rPr lang="en-US" sz="2400" dirty="0"/>
                  <a:t>H is negative (exothermic), it will happen.</a:t>
                </a:r>
              </a:p>
              <a:p>
                <a:pPr marL="285750" indent="-285750">
                  <a:buFont typeface="Arial" panose="020B0604020202020204" pitchFamily="34" charset="0"/>
                  <a:buChar char="•"/>
                </a:pPr>
                <a:r>
                  <a:rPr lang="en-US" sz="2400" dirty="0"/>
                  <a:t>If </a:t>
                </a:r>
                <a14:m>
                  <m:oMath xmlns:m="http://schemas.openxmlformats.org/officeDocument/2006/math">
                    <m:r>
                      <a:rPr lang="en-US" sz="2400" i="1" dirty="0" smtClean="0">
                        <a:latin typeface="Cambria Math" panose="02040503050406030204" pitchFamily="18" charset="0"/>
                        <a:ea typeface="Cambria Math" panose="02040503050406030204" pitchFamily="18" charset="0"/>
                      </a:rPr>
                      <m:t>∆</m:t>
                    </m:r>
                  </m:oMath>
                </a14:m>
                <a:r>
                  <a:rPr lang="en-US" sz="2400" dirty="0"/>
                  <a:t>H is positive (endothermic), it will not.*</a:t>
                </a:r>
              </a:p>
              <a:p>
                <a:endParaRPr lang="en-US" sz="2400" dirty="0"/>
              </a:p>
              <a:p>
                <a:r>
                  <a:rPr lang="en-US" sz="2400" b="1" dirty="0"/>
                  <a:t>Kinetics</a:t>
                </a:r>
                <a:r>
                  <a:rPr lang="en-US" sz="2400" dirty="0"/>
                  <a:t>:  The study of how fast a reaction will occur.  Reactions with quick kinetics move quickly (i.e. explosives) while those with slow kinetics move slowly (i.e. rusting).</a:t>
                </a:r>
              </a:p>
              <a:p>
                <a:pPr marL="285750" indent="-285750">
                  <a:buFont typeface="Arial" panose="020B0604020202020204" pitchFamily="34" charset="0"/>
                  <a:buChar char="•"/>
                </a:pPr>
                <a:r>
                  <a:rPr lang="en-US" sz="2400" dirty="0"/>
                  <a:t>The smaller the activation energy, the faster the reaction will proceed.</a:t>
                </a:r>
              </a:p>
            </p:txBody>
          </p:sp>
        </mc:Choice>
        <mc:Fallback>
          <p:sp>
            <p:nvSpPr>
              <p:cNvPr id="4" name="TextBox 3">
                <a:extLst>
                  <a:ext uri="{FF2B5EF4-FFF2-40B4-BE49-F238E27FC236}">
                    <a16:creationId xmlns:a16="http://schemas.microsoft.com/office/drawing/2014/main" id="{C2E07C1E-1BD9-BC71-1B7C-03D472DB4ACE}"/>
                  </a:ext>
                </a:extLst>
              </p:cNvPr>
              <p:cNvSpPr txBox="1">
                <a:spLocks noRot="1" noChangeAspect="1" noMove="1" noResize="1" noEditPoints="1" noAdjustHandles="1" noChangeArrowheads="1" noChangeShapeType="1" noTextEdit="1"/>
              </p:cNvSpPr>
              <p:nvPr/>
            </p:nvSpPr>
            <p:spPr>
              <a:xfrm>
                <a:off x="1083733" y="1422401"/>
                <a:ext cx="6626577" cy="4524315"/>
              </a:xfrm>
              <a:prstGeom prst="rect">
                <a:avLst/>
              </a:prstGeom>
              <a:blipFill>
                <a:blip r:embed="rId2"/>
                <a:stretch>
                  <a:fillRect l="-1530" t="-838" r="-1912" b="-195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50776A0A-2865-FAD8-6F6E-75851C94A9FC}"/>
                  </a:ext>
                </a:extLst>
              </p:cNvPr>
              <p:cNvSpPr txBox="1"/>
              <p:nvPr/>
            </p:nvSpPr>
            <p:spPr>
              <a:xfrm>
                <a:off x="8068732" y="5683944"/>
                <a:ext cx="4222044" cy="1077218"/>
              </a:xfrm>
              <a:prstGeom prst="rect">
                <a:avLst/>
              </a:prstGeom>
              <a:noFill/>
            </p:spPr>
            <p:txBody>
              <a:bodyPr wrap="square" rtlCol="0">
                <a:spAutoFit/>
              </a:bodyPr>
              <a:lstStyle/>
              <a:p>
                <a:r>
                  <a:rPr lang="en-US" sz="1600" dirty="0"/>
                  <a:t>Actually, it’s not </a:t>
                </a:r>
                <a14:m>
                  <m:oMath xmlns:m="http://schemas.openxmlformats.org/officeDocument/2006/math">
                    <m:r>
                      <a:rPr lang="en-US" sz="1600" i="1" dirty="0" smtClean="0">
                        <a:latin typeface="Cambria Math" panose="02040503050406030204" pitchFamily="18" charset="0"/>
                        <a:ea typeface="Cambria Math" panose="02040503050406030204" pitchFamily="18" charset="0"/>
                      </a:rPr>
                      <m:t>∆</m:t>
                    </m:r>
                  </m:oMath>
                </a14:m>
                <a:r>
                  <a:rPr lang="en-US" sz="1600" dirty="0"/>
                  <a:t>H that determines this, but a term called </a:t>
                </a:r>
                <a14:m>
                  <m:oMath xmlns:m="http://schemas.openxmlformats.org/officeDocument/2006/math">
                    <m:r>
                      <a:rPr lang="en-US" sz="1600" i="1" dirty="0" smtClean="0">
                        <a:latin typeface="Cambria Math" panose="02040503050406030204" pitchFamily="18" charset="0"/>
                        <a:ea typeface="Cambria Math" panose="02040503050406030204" pitchFamily="18" charset="0"/>
                      </a:rPr>
                      <m:t>∆</m:t>
                    </m:r>
                  </m:oMath>
                </a14:m>
                <a:r>
                  <a:rPr lang="en-US" sz="1600" dirty="0"/>
                  <a:t>G.  However, since I don’t think we’ll have time to discuss this in the remaining time, we’ll just stick with </a:t>
                </a:r>
                <a14:m>
                  <m:oMath xmlns:m="http://schemas.openxmlformats.org/officeDocument/2006/math">
                    <m:r>
                      <a:rPr lang="en-US" sz="1600" i="1" dirty="0" smtClean="0">
                        <a:latin typeface="Cambria Math" panose="02040503050406030204" pitchFamily="18" charset="0"/>
                        <a:ea typeface="Cambria Math" panose="02040503050406030204" pitchFamily="18" charset="0"/>
                      </a:rPr>
                      <m:t>∆</m:t>
                    </m:r>
                  </m:oMath>
                </a14:m>
                <a:r>
                  <a:rPr lang="en-US" sz="1600" dirty="0"/>
                  <a:t>H.</a:t>
                </a:r>
              </a:p>
            </p:txBody>
          </p:sp>
        </mc:Choice>
        <mc:Fallback>
          <p:sp>
            <p:nvSpPr>
              <p:cNvPr id="5" name="TextBox 4">
                <a:extLst>
                  <a:ext uri="{FF2B5EF4-FFF2-40B4-BE49-F238E27FC236}">
                    <a16:creationId xmlns:a16="http://schemas.microsoft.com/office/drawing/2014/main" id="{50776A0A-2865-FAD8-6F6E-75851C94A9FC}"/>
                  </a:ext>
                </a:extLst>
              </p:cNvPr>
              <p:cNvSpPr txBox="1">
                <a:spLocks noRot="1" noChangeAspect="1" noMove="1" noResize="1" noEditPoints="1" noAdjustHandles="1" noChangeArrowheads="1" noChangeShapeType="1" noTextEdit="1"/>
              </p:cNvSpPr>
              <p:nvPr/>
            </p:nvSpPr>
            <p:spPr>
              <a:xfrm>
                <a:off x="8068732" y="5683944"/>
                <a:ext cx="4222044" cy="1077218"/>
              </a:xfrm>
              <a:prstGeom prst="rect">
                <a:avLst/>
              </a:prstGeom>
              <a:blipFill>
                <a:blip r:embed="rId3"/>
                <a:stretch>
                  <a:fillRect l="-901" t="-1163" b="-6977"/>
                </a:stretch>
              </a:blipFill>
            </p:spPr>
            <p:txBody>
              <a:bodyPr/>
              <a:lstStyle/>
              <a:p>
                <a:r>
                  <a:rPr lang="en-US">
                    <a:noFill/>
                  </a:rPr>
                  <a:t> </a:t>
                </a:r>
              </a:p>
            </p:txBody>
          </p:sp>
        </mc:Fallback>
      </mc:AlternateContent>
      <p:pic>
        <p:nvPicPr>
          <p:cNvPr id="5122" name="Picture 2" descr="This Was The Largest Conventional Explosion America Ever Set Off">
            <a:extLst>
              <a:ext uri="{FF2B5EF4-FFF2-40B4-BE49-F238E27FC236}">
                <a16:creationId xmlns:a16="http://schemas.microsoft.com/office/drawing/2014/main" id="{13B9DDB1-5946-DEFE-C1E8-199B0B7CFD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3417" y="759619"/>
            <a:ext cx="4328583" cy="243704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412ED6B-6B0B-5B5E-79B0-BE712D93D42F}"/>
              </a:ext>
            </a:extLst>
          </p:cNvPr>
          <p:cNvSpPr txBox="1"/>
          <p:nvPr/>
        </p:nvSpPr>
        <p:spPr>
          <a:xfrm>
            <a:off x="7877174" y="3222893"/>
            <a:ext cx="4301067" cy="923330"/>
          </a:xfrm>
          <a:prstGeom prst="rect">
            <a:avLst/>
          </a:prstGeom>
          <a:noFill/>
        </p:spPr>
        <p:txBody>
          <a:bodyPr wrap="square" rtlCol="0">
            <a:spAutoFit/>
          </a:bodyPr>
          <a:lstStyle/>
          <a:p>
            <a:r>
              <a:rPr lang="en-US" i="1" dirty="0"/>
              <a:t>This is the largest conventional explosion the US has ever made.  It was a test shot, so nobody was injured.</a:t>
            </a:r>
          </a:p>
        </p:txBody>
      </p:sp>
    </p:spTree>
    <p:extLst>
      <p:ext uri="{BB962C8B-B14F-4D97-AF65-F5344CB8AC3E}">
        <p14:creationId xmlns:p14="http://schemas.microsoft.com/office/powerpoint/2010/main" val="2262834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A4F0DA-5600-A3B0-DD85-1DF95315E024}"/>
              </a:ext>
            </a:extLst>
          </p:cNvPr>
          <p:cNvSpPr>
            <a:spLocks noGrp="1"/>
          </p:cNvSpPr>
          <p:nvPr>
            <p:ph type="title"/>
          </p:nvPr>
        </p:nvSpPr>
        <p:spPr/>
        <p:txBody>
          <a:bodyPr/>
          <a:lstStyle/>
          <a:p>
            <a:r>
              <a:rPr lang="en-US" b="1" dirty="0"/>
              <a:t>Thermodynamics and kinetics are different</a:t>
            </a:r>
          </a:p>
        </p:txBody>
      </p:sp>
      <p:sp>
        <p:nvSpPr>
          <p:cNvPr id="4" name="TextBox 3">
            <a:extLst>
              <a:ext uri="{FF2B5EF4-FFF2-40B4-BE49-F238E27FC236}">
                <a16:creationId xmlns:a16="http://schemas.microsoft.com/office/drawing/2014/main" id="{271D0672-D763-243A-7815-10BCF81C2A1C}"/>
              </a:ext>
            </a:extLst>
          </p:cNvPr>
          <p:cNvSpPr txBox="1"/>
          <p:nvPr/>
        </p:nvSpPr>
        <p:spPr>
          <a:xfrm>
            <a:off x="952499" y="1984741"/>
            <a:ext cx="3700463" cy="3785652"/>
          </a:xfrm>
          <a:prstGeom prst="rect">
            <a:avLst/>
          </a:prstGeom>
          <a:noFill/>
        </p:spPr>
        <p:txBody>
          <a:bodyPr wrap="square" rtlCol="0">
            <a:spAutoFit/>
          </a:bodyPr>
          <a:lstStyle/>
          <a:p>
            <a:r>
              <a:rPr lang="en-US" sz="2000" dirty="0"/>
              <a:t>The speed at which a reaction proceeds is based ONLY on the amount of energy needed to start the reaction (i.e. the activation energy)</a:t>
            </a:r>
          </a:p>
          <a:p>
            <a:endParaRPr lang="en-US" sz="2000" dirty="0"/>
          </a:p>
          <a:p>
            <a:endParaRPr lang="en-US" sz="2000" dirty="0"/>
          </a:p>
          <a:p>
            <a:r>
              <a:rPr lang="en-US" sz="2000" dirty="0"/>
              <a:t>Diamonds actually spontaneously turn into graphite, but since the activation energy for this process is so high it’s nearly impossible to do.</a:t>
            </a:r>
          </a:p>
        </p:txBody>
      </p:sp>
      <p:pic>
        <p:nvPicPr>
          <p:cNvPr id="6146" name="Picture 2" descr="4.6: Day 32- Gibbs Free Energy and Work, Kinetic Metastability - Chemistry  LibreTexts">
            <a:extLst>
              <a:ext uri="{FF2B5EF4-FFF2-40B4-BE49-F238E27FC236}">
                <a16:creationId xmlns:a16="http://schemas.microsoft.com/office/drawing/2014/main" id="{A38457D7-C97A-7A10-6505-2890F9E30D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5388" y="1510740"/>
            <a:ext cx="5881687" cy="4982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1695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21BB28-7230-BFF8-3A8F-6AB25C7A0FBA}"/>
              </a:ext>
            </a:extLst>
          </p:cNvPr>
          <p:cNvSpPr>
            <a:spLocks noGrp="1"/>
          </p:cNvSpPr>
          <p:nvPr>
            <p:ph type="title"/>
          </p:nvPr>
        </p:nvSpPr>
        <p:spPr/>
        <p:txBody>
          <a:bodyPr/>
          <a:lstStyle/>
          <a:p>
            <a:r>
              <a:rPr lang="en-US" b="1" dirty="0"/>
              <a:t>A very important idea:</a:t>
            </a:r>
          </a:p>
        </p:txBody>
      </p:sp>
      <p:sp>
        <p:nvSpPr>
          <p:cNvPr id="3" name="Content Placeholder 2">
            <a:extLst>
              <a:ext uri="{FF2B5EF4-FFF2-40B4-BE49-F238E27FC236}">
                <a16:creationId xmlns:a16="http://schemas.microsoft.com/office/drawing/2014/main" id="{0A6C1FB1-6508-2641-970D-CFF4BAE45AB2}"/>
              </a:ext>
            </a:extLst>
          </p:cNvPr>
          <p:cNvSpPr>
            <a:spLocks noGrp="1"/>
          </p:cNvSpPr>
          <p:nvPr>
            <p:ph idx="1"/>
          </p:nvPr>
        </p:nvSpPr>
        <p:spPr>
          <a:xfrm>
            <a:off x="1388965" y="1690688"/>
            <a:ext cx="9726710" cy="2304242"/>
          </a:xfrm>
        </p:spPr>
        <p:txBody>
          <a:bodyPr>
            <a:normAutofit fontScale="92500" lnSpcReduction="10000"/>
          </a:bodyPr>
          <a:lstStyle/>
          <a:p>
            <a:r>
              <a:rPr lang="en-US" dirty="0"/>
              <a:t>The rate at which a reaction occurs depends only on the activation energy for the process.  That’s it.</a:t>
            </a:r>
          </a:p>
          <a:p>
            <a:endParaRPr lang="en-US" dirty="0"/>
          </a:p>
          <a:p>
            <a:r>
              <a:rPr lang="en-US" dirty="0"/>
              <a:t>Thermodynamics has nothing to do with reaction rate.  ONLY the activation energy can affect reaction rate.  Exothermic reactions take place no more quickly than endothermic ones.</a:t>
            </a:r>
          </a:p>
          <a:p>
            <a:endParaRPr lang="en-US" dirty="0"/>
          </a:p>
          <a:p>
            <a:pPr marL="0" indent="0">
              <a:buNone/>
            </a:pPr>
            <a:endParaRPr lang="en-US" dirty="0"/>
          </a:p>
        </p:txBody>
      </p:sp>
      <p:pic>
        <p:nvPicPr>
          <p:cNvPr id="11266" name="Picture 2" descr="Endothermic vs Exothermic Reactions | ChemTalk">
            <a:extLst>
              <a:ext uri="{FF2B5EF4-FFF2-40B4-BE49-F238E27FC236}">
                <a16:creationId xmlns:a16="http://schemas.microsoft.com/office/drawing/2014/main" id="{55177929-23A1-E4C5-20CE-BE46AB7D21D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28913" y="4188632"/>
            <a:ext cx="5863679" cy="23042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61040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8635</TotalTime>
  <Words>1356</Words>
  <Application>Microsoft Macintosh PowerPoint</Application>
  <PresentationFormat>Widescreen</PresentationFormat>
  <Paragraphs>79</Paragraphs>
  <Slides>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Calibri Light</vt:lpstr>
      <vt:lpstr>Cambria Math</vt:lpstr>
      <vt:lpstr>Office Theme</vt:lpstr>
      <vt:lpstr>Thermodynamics and Kinetics, with a bonus dose of equilibria and Le Chatelier’s principle</vt:lpstr>
      <vt:lpstr>When performing any chemical process, we need to know a couple of things about how to make it happen:</vt:lpstr>
      <vt:lpstr>Before we can figure this out,we need a handy diagram!</vt:lpstr>
      <vt:lpstr>What that diagram means:</vt:lpstr>
      <vt:lpstr>The handy terms to know from this diagram</vt:lpstr>
      <vt:lpstr>An example for a real reaction:</vt:lpstr>
      <vt:lpstr>Now for the big questions:</vt:lpstr>
      <vt:lpstr>Thermodynamics and kinetics are different</vt:lpstr>
      <vt:lpstr>A very important idea:</vt:lpstr>
      <vt:lpstr>Ways we can speed up reactions</vt:lpstr>
      <vt:lpstr>PowerPoint Presentation</vt:lpstr>
      <vt:lpstr>Playing with pennies</vt:lpstr>
      <vt:lpstr>So, what happened here?</vt:lpstr>
      <vt:lpstr>Messing with equilibria:</vt:lpstr>
      <vt:lpstr>Let’s see how this works</vt:lpstr>
      <vt:lpstr>Simple:  We remove D</vt:lpstr>
      <vt:lpstr>Other things we can do</vt:lpstr>
      <vt:lpstr>And with that, we finish the most comprehensive but also not very comprehensive visit through three very complicated topics that humanity has ever seen.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Thermodynamics and Kinetics</dc:title>
  <dc:creator>Ian Guch</dc:creator>
  <cp:lastModifiedBy>Ian Guch</cp:lastModifiedBy>
  <cp:revision>7</cp:revision>
  <dcterms:created xsi:type="dcterms:W3CDTF">2023-05-05T11:41:13Z</dcterms:created>
  <dcterms:modified xsi:type="dcterms:W3CDTF">2023-05-11T11:36:58Z</dcterms:modified>
</cp:coreProperties>
</file>